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Roboto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  <p:embeddedFont>
      <p:font typeface="Raleway Medium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Robo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Lato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33" Type="http://schemas.openxmlformats.org/officeDocument/2006/relationships/font" Target="fonts/RalewayMedium-bold.fntdata"/><Relationship Id="rId10" Type="http://schemas.openxmlformats.org/officeDocument/2006/relationships/slide" Target="slides/slide5.xml"/><Relationship Id="rId32" Type="http://schemas.openxmlformats.org/officeDocument/2006/relationships/font" Target="fonts/RalewayMedium-regular.fntdata"/><Relationship Id="rId13" Type="http://schemas.openxmlformats.org/officeDocument/2006/relationships/slide" Target="slides/slide8.xml"/><Relationship Id="rId35" Type="http://schemas.openxmlformats.org/officeDocument/2006/relationships/font" Target="fonts/RalewayMedium-boldItalic.fntdata"/><Relationship Id="rId12" Type="http://schemas.openxmlformats.org/officeDocument/2006/relationships/slide" Target="slides/slide7.xml"/><Relationship Id="rId34" Type="http://schemas.openxmlformats.org/officeDocument/2006/relationships/font" Target="fonts/RalewayMedium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849f149c35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849f149c35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849f149c35_0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849f149c35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849f149c35_0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849f149c35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849f149c35_0_3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849f149c35_0_3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849f149c35_0_4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849f149c35_0_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849f149c35_0_4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849f149c35_0_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849f149c35_0_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849f149c35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849f149c35_0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849f149c35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849f149c35_0_3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849f149c35_0_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849f149c35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849f149c35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849f149c35_0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849f149c35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849f149c35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849f149c35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849f149c35_0_3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849f149c35_0_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Ревью проекта команды 3-1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5" y="3172900"/>
            <a:ext cx="7688100" cy="16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aleway Medium"/>
                <a:ea typeface="Raleway Medium"/>
                <a:cs typeface="Raleway Medium"/>
                <a:sym typeface="Raleway Medium"/>
              </a:rPr>
              <a:t>от команды 3-6, в составе:</a:t>
            </a:r>
            <a:br>
              <a:rPr lang="ru">
                <a:latin typeface="Raleway Medium"/>
                <a:ea typeface="Raleway Medium"/>
                <a:cs typeface="Raleway Medium"/>
                <a:sym typeface="Raleway Medium"/>
              </a:rPr>
            </a:br>
            <a:r>
              <a:rPr lang="ru">
                <a:latin typeface="Raleway Medium"/>
                <a:ea typeface="Raleway Medium"/>
                <a:cs typeface="Raleway Medium"/>
                <a:sym typeface="Raleway Medium"/>
              </a:rPr>
              <a:t>Покушалова Татьяна</a:t>
            </a:r>
            <a:endParaRPr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aleway Medium"/>
                <a:ea typeface="Raleway Medium"/>
                <a:cs typeface="Raleway Medium"/>
                <a:sym typeface="Raleway Medium"/>
              </a:rPr>
              <a:t>Новиков Артем</a:t>
            </a:r>
            <a:endParaRPr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aleway Medium"/>
                <a:ea typeface="Raleway Medium"/>
                <a:cs typeface="Raleway Medium"/>
                <a:sym typeface="Raleway Medium"/>
              </a:rPr>
              <a:t>Дракин Антон</a:t>
            </a:r>
            <a:endParaRPr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aleway Medium"/>
                <a:ea typeface="Raleway Medium"/>
                <a:cs typeface="Raleway Medium"/>
                <a:sym typeface="Raleway Medium"/>
              </a:rPr>
              <a:t>Величко Илья</a:t>
            </a:r>
            <a:endParaRPr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88" name="Google Shape;88;p13"/>
          <p:cNvSpPr txBox="1"/>
          <p:nvPr>
            <p:ph idx="1" type="subTitle"/>
          </p:nvPr>
        </p:nvSpPr>
        <p:spPr>
          <a:xfrm>
            <a:off x="8005525" y="4266000"/>
            <a:ext cx="7416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aleway"/>
                <a:ea typeface="Raleway"/>
                <a:cs typeface="Raleway"/>
                <a:sym typeface="Raleway"/>
              </a:rPr>
              <a:t>2023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2"/>
          <p:cNvSpPr txBox="1"/>
          <p:nvPr>
            <p:ph type="title"/>
          </p:nvPr>
        </p:nvSpPr>
        <p:spPr>
          <a:xfrm>
            <a:off x="727650" y="5903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Диаграммы</a:t>
            </a:r>
            <a:endParaRPr/>
          </a:p>
        </p:txBody>
      </p:sp>
      <p:sp>
        <p:nvSpPr>
          <p:cNvPr id="156" name="Google Shape;156;p22"/>
          <p:cNvSpPr txBox="1"/>
          <p:nvPr>
            <p:ph idx="1" type="body"/>
          </p:nvPr>
        </p:nvSpPr>
        <p:spPr>
          <a:xfrm>
            <a:off x="729450" y="1335175"/>
            <a:ext cx="7688700" cy="30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Плюсы:</a:t>
            </a:r>
            <a:endParaRPr b="1" sz="1800">
              <a:solidFill>
                <a:srgbClr val="000000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соответствуют ТЗ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Минусы: </a:t>
            </a:r>
            <a:endParaRPr b="1" sz="1800">
              <a:solidFill>
                <a:srgbClr val="000000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неудобно загружены на github для проверки (у каждой диаграммы своя папка), а хотелось бы увидеть все диаграммы в одном файле</a:t>
            </a:r>
            <a:endParaRPr sz="180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57" name="Google Shape;157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000"/>
              <a:t>‹#›</a:t>
            </a:fld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 txBox="1"/>
          <p:nvPr>
            <p:ph type="title"/>
          </p:nvPr>
        </p:nvSpPr>
        <p:spPr>
          <a:xfrm>
            <a:off x="727650" y="5903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Видео-презентация проекта</a:t>
            </a:r>
            <a:endParaRPr/>
          </a:p>
        </p:txBody>
      </p:sp>
      <p:sp>
        <p:nvSpPr>
          <p:cNvPr id="163" name="Google Shape;163;p23"/>
          <p:cNvSpPr txBox="1"/>
          <p:nvPr>
            <p:ph idx="1" type="body"/>
          </p:nvPr>
        </p:nvSpPr>
        <p:spPr>
          <a:xfrm>
            <a:off x="729450" y="1335175"/>
            <a:ext cx="7688700" cy="30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Плюсы:</a:t>
            </a:r>
            <a:endParaRPr b="1" sz="1800">
              <a:solidFill>
                <a:srgbClr val="000000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видео-презентация записана хорошо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Минусы: </a:t>
            </a:r>
            <a:endParaRPr b="1" sz="1800">
              <a:solidFill>
                <a:srgbClr val="000000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не обнаружены</a:t>
            </a:r>
            <a:endParaRPr sz="14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000"/>
              <a:t>‹#›</a:t>
            </a:fld>
            <a:endParaRPr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4"/>
          <p:cNvSpPr txBox="1"/>
          <p:nvPr>
            <p:ph type="title"/>
          </p:nvPr>
        </p:nvSpPr>
        <p:spPr>
          <a:xfrm>
            <a:off x="727650" y="5903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Таск-менеджер</a:t>
            </a:r>
            <a:endParaRPr/>
          </a:p>
        </p:txBody>
      </p:sp>
      <p:sp>
        <p:nvSpPr>
          <p:cNvPr id="170" name="Google Shape;170;p24"/>
          <p:cNvSpPr txBox="1"/>
          <p:nvPr>
            <p:ph idx="1" type="body"/>
          </p:nvPr>
        </p:nvSpPr>
        <p:spPr>
          <a:xfrm>
            <a:off x="729450" y="1335175"/>
            <a:ext cx="7688700" cy="30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Плюсы:</a:t>
            </a:r>
            <a:endParaRPr b="1" sz="1800">
              <a:solidFill>
                <a:srgbClr val="000000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велся по разработке проекта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Минусы: </a:t>
            </a:r>
            <a:endParaRPr b="1" sz="1800">
              <a:solidFill>
                <a:srgbClr val="000000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иногда несвоевременное выполнение задач</a:t>
            </a:r>
            <a:endParaRPr sz="14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000"/>
              <a:t>‹#›</a:t>
            </a:fld>
            <a:endParaRPr sz="2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727650" y="5903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Readme</a:t>
            </a:r>
            <a:endParaRPr/>
          </a:p>
        </p:txBody>
      </p:sp>
      <p:sp>
        <p:nvSpPr>
          <p:cNvPr id="177" name="Google Shape;177;p25"/>
          <p:cNvSpPr txBox="1"/>
          <p:nvPr>
            <p:ph idx="1" type="body"/>
          </p:nvPr>
        </p:nvSpPr>
        <p:spPr>
          <a:xfrm>
            <a:off x="729450" y="1335175"/>
            <a:ext cx="7688700" cy="34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Плюсы:</a:t>
            </a:r>
            <a:endParaRPr b="1" sz="1800">
              <a:solidFill>
                <a:srgbClr val="000000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основные пункты есть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Минусы: </a:t>
            </a:r>
            <a:endParaRPr b="1" sz="1800">
              <a:solidFill>
                <a:srgbClr val="000000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не указаны роли каждого в команде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нет ссылки на Miro и Figma 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отсутствуют видео по клиентской части, серверной части и развертке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78" name="Google Shape;178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000"/>
              <a:t>‹#›</a:t>
            </a:fld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/>
          <p:nvPr>
            <p:ph type="title"/>
          </p:nvPr>
        </p:nvSpPr>
        <p:spPr>
          <a:xfrm>
            <a:off x="727650" y="5903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Рекомендуемые оценки</a:t>
            </a:r>
            <a:endParaRPr/>
          </a:p>
        </p:txBody>
      </p:sp>
      <p:sp>
        <p:nvSpPr>
          <p:cNvPr id="184" name="Google Shape;184;p26"/>
          <p:cNvSpPr txBox="1"/>
          <p:nvPr>
            <p:ph idx="1" type="body"/>
          </p:nvPr>
        </p:nvSpPr>
        <p:spPr>
          <a:xfrm>
            <a:off x="729450" y="1335175"/>
            <a:ext cx="7688700" cy="30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Ветров Константин - 4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Иванов Кирилл - 3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Князев Роман - 3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Буслаев Илья - 3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000"/>
              <a:t>‹#›</a:t>
            </a:fld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7650" y="5903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Содержание ревью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450" y="1335175"/>
            <a:ext cx="7688700" cy="30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1F2328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Функциональность сайта</a:t>
            </a:r>
            <a:endParaRPr sz="1800">
              <a:solidFill>
                <a:srgbClr val="1F2328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1F2328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Swagger</a:t>
            </a:r>
            <a:endParaRPr sz="1800">
              <a:solidFill>
                <a:srgbClr val="1F2328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1F2328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Документация</a:t>
            </a:r>
            <a:endParaRPr sz="1800">
              <a:solidFill>
                <a:srgbClr val="1F2328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1F2328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Презентация проекта</a:t>
            </a:r>
            <a:endParaRPr sz="1800">
              <a:solidFill>
                <a:srgbClr val="1F2328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1F2328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Диаграммы</a:t>
            </a:r>
            <a:endParaRPr sz="1800">
              <a:solidFill>
                <a:srgbClr val="1F2328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1F2328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Видео</a:t>
            </a:r>
            <a:endParaRPr sz="1800">
              <a:solidFill>
                <a:srgbClr val="1F2328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1F2328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Таск-менеджер</a:t>
            </a:r>
            <a:endParaRPr sz="1800">
              <a:solidFill>
                <a:srgbClr val="1F2328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1F2328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Readme</a:t>
            </a:r>
            <a:endParaRPr sz="1800">
              <a:solidFill>
                <a:srgbClr val="1F2328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1F2328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1F2328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1F2328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1F2328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1F2328"/>
              </a:solidFill>
            </a:endParaRPr>
          </a:p>
        </p:txBody>
      </p:sp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000"/>
              <a:t>‹#›</a:t>
            </a:fld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7650" y="5903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Функциональность сайта</a:t>
            </a:r>
            <a:endParaRPr/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729450" y="1335175"/>
            <a:ext cx="7688700" cy="30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000"/>
              <a:t>‹#›</a:t>
            </a:fld>
            <a:endParaRPr sz="2000"/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1861" y="1188425"/>
            <a:ext cx="2278615" cy="3848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4525" y="1192438"/>
            <a:ext cx="2179475" cy="384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47759" y="1188438"/>
            <a:ext cx="2179478" cy="384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>
            <p:ph type="title"/>
          </p:nvPr>
        </p:nvSpPr>
        <p:spPr>
          <a:xfrm>
            <a:off x="727650" y="5903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Функциональность сайта</a:t>
            </a:r>
            <a:endParaRPr/>
          </a:p>
        </p:txBody>
      </p:sp>
      <p:sp>
        <p:nvSpPr>
          <p:cNvPr id="111" name="Google Shape;111;p16"/>
          <p:cNvSpPr txBox="1"/>
          <p:nvPr>
            <p:ph idx="1" type="body"/>
          </p:nvPr>
        </p:nvSpPr>
        <p:spPr>
          <a:xfrm>
            <a:off x="729450" y="1335175"/>
            <a:ext cx="7688700" cy="30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000"/>
              <a:t>‹#›</a:t>
            </a:fld>
            <a:endParaRPr sz="2000"/>
          </a:p>
        </p:txBody>
      </p:sp>
      <p:pic>
        <p:nvPicPr>
          <p:cNvPr id="113" name="Google Shape;11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075" y="1125575"/>
            <a:ext cx="2149551" cy="3853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62000" y="1125575"/>
            <a:ext cx="2081821" cy="3853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 rotWithShape="1">
          <a:blip r:embed="rId5">
            <a:alphaModFix/>
          </a:blip>
          <a:srcRect b="11782" l="0" r="0" t="4000"/>
          <a:stretch/>
        </p:blipFill>
        <p:spPr>
          <a:xfrm>
            <a:off x="6195200" y="1104950"/>
            <a:ext cx="2081825" cy="3894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/>
          <p:nvPr>
            <p:ph type="title"/>
          </p:nvPr>
        </p:nvSpPr>
        <p:spPr>
          <a:xfrm>
            <a:off x="727650" y="5903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Swagger</a:t>
            </a:r>
            <a:endParaRPr/>
          </a:p>
        </p:txBody>
      </p:sp>
      <p:sp>
        <p:nvSpPr>
          <p:cNvPr id="121" name="Google Shape;121;p17"/>
          <p:cNvSpPr txBox="1"/>
          <p:nvPr>
            <p:ph idx="1" type="body"/>
          </p:nvPr>
        </p:nvSpPr>
        <p:spPr>
          <a:xfrm>
            <a:off x="729450" y="1335175"/>
            <a:ext cx="7688700" cy="30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1F2328"/>
                </a:solidFill>
                <a:latin typeface="Raleway"/>
                <a:ea typeface="Raleway"/>
                <a:cs typeface="Raleway"/>
                <a:sym typeface="Raleway"/>
              </a:rPr>
              <a:t>Плюсы</a:t>
            </a:r>
            <a:r>
              <a:rPr b="1" lang="ru" sz="1800">
                <a:solidFill>
                  <a:srgbClr val="1F2328"/>
                </a:solidFill>
                <a:latin typeface="Raleway"/>
                <a:ea typeface="Raleway"/>
                <a:cs typeface="Raleway"/>
                <a:sym typeface="Raleway"/>
              </a:rPr>
              <a:t>: </a:t>
            </a:r>
            <a:endParaRPr b="1" sz="1800">
              <a:solidFill>
                <a:srgbClr val="1F2328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1F2328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хорошо работают основные запросы</a:t>
            </a:r>
            <a:endParaRPr sz="1800">
              <a:solidFill>
                <a:srgbClr val="1F2328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1F2328"/>
                </a:solidFill>
                <a:latin typeface="Raleway"/>
                <a:ea typeface="Raleway"/>
                <a:cs typeface="Raleway"/>
                <a:sym typeface="Raleway"/>
              </a:rPr>
              <a:t>Минусы: </a:t>
            </a:r>
            <a:endParaRPr b="1" sz="1800">
              <a:solidFill>
                <a:srgbClr val="1F2328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1F2328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нельзя загрузить картинку для проверки метода детекции</a:t>
            </a:r>
            <a:endParaRPr sz="1800">
              <a:solidFill>
                <a:srgbClr val="1F2328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22" name="Google Shape;122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000"/>
              <a:t>‹#›</a:t>
            </a:fld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/>
          <p:nvPr>
            <p:ph type="title"/>
          </p:nvPr>
        </p:nvSpPr>
        <p:spPr>
          <a:xfrm>
            <a:off x="727650" y="5903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Документация. Техническое задание</a:t>
            </a:r>
            <a:endParaRPr/>
          </a:p>
        </p:txBody>
      </p:sp>
      <p:sp>
        <p:nvSpPr>
          <p:cNvPr id="128" name="Google Shape;128;p18"/>
          <p:cNvSpPr txBox="1"/>
          <p:nvPr>
            <p:ph idx="1" type="body"/>
          </p:nvPr>
        </p:nvSpPr>
        <p:spPr>
          <a:xfrm>
            <a:off x="727650" y="1388275"/>
            <a:ext cx="7688700" cy="30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1F2328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Плюсы: </a:t>
            </a:r>
            <a:endParaRPr b="1" sz="1800">
              <a:solidFill>
                <a:srgbClr val="1F2328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1F2328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хорошее оформление ТЗ в целом</a:t>
            </a:r>
            <a:endParaRPr sz="1800">
              <a:solidFill>
                <a:srgbClr val="1F2328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1F2328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Минусы:</a:t>
            </a:r>
            <a:endParaRPr sz="1800">
              <a:solidFill>
                <a:srgbClr val="1F2328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1F2328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разные тире в определениях терминов</a:t>
            </a:r>
            <a:endParaRPr sz="1800">
              <a:solidFill>
                <a:srgbClr val="1F2328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29" name="Google Shape;129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000"/>
              <a:t>‹#›</a:t>
            </a:fld>
            <a:endParaRPr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title"/>
          </p:nvPr>
        </p:nvSpPr>
        <p:spPr>
          <a:xfrm>
            <a:off x="727650" y="5903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Документация. Курсовой проект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9"/>
          <p:cNvSpPr txBox="1"/>
          <p:nvPr>
            <p:ph idx="1" type="body"/>
          </p:nvPr>
        </p:nvSpPr>
        <p:spPr>
          <a:xfrm>
            <a:off x="729450" y="1335175"/>
            <a:ext cx="7688700" cy="30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1F2328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Плюсы: </a:t>
            </a:r>
            <a:endParaRPr sz="1800">
              <a:solidFill>
                <a:srgbClr val="1F2328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800"/>
              <a:buChar char="●"/>
            </a:pPr>
            <a:r>
              <a:rPr lang="ru" sz="1800">
                <a:solidFill>
                  <a:srgbClr val="1F2328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хорошее оформление в целом (правильные стили для текста, оформление рисунков и т.д.)</a:t>
            </a:r>
            <a:endParaRPr sz="1800">
              <a:solidFill>
                <a:srgbClr val="1F2328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1F2328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Минусы:</a:t>
            </a:r>
            <a:endParaRPr b="1" sz="1800">
              <a:solidFill>
                <a:srgbClr val="1F2328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1F2328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разный шрифт на титульном листе </a:t>
            </a:r>
            <a:endParaRPr sz="1800">
              <a:solidFill>
                <a:srgbClr val="1F2328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1F2328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разные тире в определениях терминов</a:t>
            </a:r>
            <a:endParaRPr sz="1800">
              <a:solidFill>
                <a:srgbClr val="1F2328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1F2328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большой отступ перед списком (на 10, 11, 12 странице)</a:t>
            </a:r>
            <a:endParaRPr sz="1800">
              <a:solidFill>
                <a:srgbClr val="1F2328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1F2328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нет двоеточия перед списком</a:t>
            </a:r>
            <a:endParaRPr sz="1800">
              <a:solidFill>
                <a:srgbClr val="1F2328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F2328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36" name="Google Shape;136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000"/>
              <a:t>‹#›</a:t>
            </a:fld>
            <a:endParaRPr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/>
          <p:nvPr>
            <p:ph type="title"/>
          </p:nvPr>
        </p:nvSpPr>
        <p:spPr>
          <a:xfrm>
            <a:off x="727650" y="5903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Документация. Сопроводительное письмо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0"/>
          <p:cNvSpPr txBox="1"/>
          <p:nvPr>
            <p:ph idx="1" type="body"/>
          </p:nvPr>
        </p:nvSpPr>
        <p:spPr>
          <a:xfrm>
            <a:off x="729450" y="1335175"/>
            <a:ext cx="7688700" cy="30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Плюсы:</a:t>
            </a:r>
            <a:endParaRPr b="1" sz="1800">
              <a:solidFill>
                <a:srgbClr val="000000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п</a:t>
            </a: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олностью реализованы функциональные требования приложения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Минусы:</a:t>
            </a:r>
            <a:endParaRPr b="1" sz="1800">
              <a:solidFill>
                <a:srgbClr val="000000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на github нет ссылки на дизайн </a:t>
            </a: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web-приложения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по таск-менеджеру вывод о несвоевременном обновлении документации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не сказано о размерах и качестве изображения, которое анализирует сайт 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43" name="Google Shape;143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000"/>
              <a:t>‹#›</a:t>
            </a:fld>
            <a:endParaRPr sz="2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/>
          <p:nvPr>
            <p:ph type="title"/>
          </p:nvPr>
        </p:nvSpPr>
        <p:spPr>
          <a:xfrm>
            <a:off x="727650" y="5903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>
                <a:solidFill>
                  <a:srgbClr val="000000"/>
                </a:solidFill>
                <a:highlight>
                  <a:srgbClr val="FFFFFF"/>
                </a:highlight>
              </a:rPr>
              <a:t>Презентация проекта</a:t>
            </a:r>
            <a:endParaRPr sz="2300"/>
          </a:p>
        </p:txBody>
      </p:sp>
      <p:sp>
        <p:nvSpPr>
          <p:cNvPr id="149" name="Google Shape;149;p21"/>
          <p:cNvSpPr txBox="1"/>
          <p:nvPr>
            <p:ph idx="1" type="body"/>
          </p:nvPr>
        </p:nvSpPr>
        <p:spPr>
          <a:xfrm>
            <a:off x="729450" y="1335175"/>
            <a:ext cx="7688700" cy="30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Плюсы:</a:t>
            </a:r>
            <a:endParaRPr b="1" sz="1800">
              <a:solidFill>
                <a:srgbClr val="000000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презентация соответствует требованиям по оформлению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000000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Минусы: </a:t>
            </a:r>
            <a:endParaRPr b="1" sz="1800">
              <a:solidFill>
                <a:srgbClr val="000000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●"/>
            </a:pPr>
            <a:r>
              <a:rPr lang="ru" sz="1800">
                <a:solidFill>
                  <a:srgbClr val="000000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не обнаружены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50" name="Google Shape;150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000"/>
              <a:t>‹#›</a:t>
            </a:fld>
            <a:endParaRPr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